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156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81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289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67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028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92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39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560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94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861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202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78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86177"/>
            <a:ext cx="7772400" cy="942982"/>
          </a:xfrm>
        </p:spPr>
        <p:txBody>
          <a:bodyPr/>
          <a:lstStyle/>
          <a:p>
            <a:r>
              <a:rPr lang="en-ZA" b="1" u="sng" dirty="0" smtClean="0"/>
              <a:t>ENERGY and CHANGE</a:t>
            </a:r>
            <a:endParaRPr lang="en-ZA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29158"/>
            <a:ext cx="6400800" cy="2228842"/>
          </a:xfrm>
        </p:spPr>
        <p:txBody>
          <a:bodyPr>
            <a:normAutofit/>
          </a:bodyPr>
          <a:lstStyle/>
          <a:p>
            <a:r>
              <a:rPr lang="en-ZA" b="1" u="sng" dirty="0" smtClean="0"/>
              <a:t>1. STATIC ELECTRICITY</a:t>
            </a:r>
          </a:p>
          <a:p>
            <a:r>
              <a:rPr lang="en-ZA" b="1" u="sng" dirty="0" smtClean="0"/>
              <a:t>2. CURRENT ELECTRICITY</a:t>
            </a:r>
          </a:p>
          <a:p>
            <a:r>
              <a:rPr lang="en-ZA" b="1" u="sng" dirty="0" smtClean="0"/>
              <a:t>3. LIGHT</a:t>
            </a:r>
            <a:endParaRPr lang="en-ZA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77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411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3"/>
            <a:ext cx="8229600" cy="792088"/>
          </a:xfrm>
        </p:spPr>
        <p:txBody>
          <a:bodyPr>
            <a:normAutofit/>
          </a:bodyPr>
          <a:lstStyle/>
          <a:p>
            <a:r>
              <a:rPr lang="en-ZA" b="1" u="sng" dirty="0" smtClean="0"/>
              <a:t>ELECTRICITY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314568"/>
            <a:ext cx="9118937" cy="4543433"/>
          </a:xfrm>
        </p:spPr>
        <p:txBody>
          <a:bodyPr>
            <a:noAutofit/>
          </a:bodyPr>
          <a:lstStyle/>
          <a:p>
            <a:pPr algn="just"/>
            <a:r>
              <a:rPr lang="en-ZA" sz="2800" dirty="0" smtClean="0"/>
              <a:t>Positive protons </a:t>
            </a:r>
            <a:r>
              <a:rPr lang="en-ZA" sz="2800" b="1" dirty="0" smtClean="0"/>
              <a:t>stay</a:t>
            </a:r>
            <a:r>
              <a:rPr lang="en-ZA" sz="2800" dirty="0" smtClean="0"/>
              <a:t> in the nucleus – they can</a:t>
            </a:r>
            <a:r>
              <a:rPr lang="en-ZA" sz="2800" b="1" u="sng" dirty="0" smtClean="0"/>
              <a:t>not</a:t>
            </a:r>
            <a:r>
              <a:rPr lang="en-ZA" sz="2800" dirty="0" smtClean="0"/>
              <a:t> move.</a:t>
            </a:r>
          </a:p>
          <a:p>
            <a:pPr algn="just"/>
            <a:r>
              <a:rPr lang="en-ZA" sz="2800" dirty="0" smtClean="0"/>
              <a:t>Negative electrons are already moving around the nucleus. So they can also be made to move </a:t>
            </a:r>
            <a:r>
              <a:rPr lang="en-ZA" sz="2800" b="1" dirty="0" smtClean="0"/>
              <a:t>away</a:t>
            </a:r>
            <a:r>
              <a:rPr lang="en-ZA" sz="2800" dirty="0" smtClean="0"/>
              <a:t> from it. </a:t>
            </a:r>
          </a:p>
          <a:p>
            <a:pPr algn="just"/>
            <a:r>
              <a:rPr lang="en-ZA" sz="2800" dirty="0" smtClean="0"/>
              <a:t>So the word </a:t>
            </a:r>
            <a:r>
              <a:rPr lang="en-ZA" sz="2800" i="1" dirty="0" smtClean="0"/>
              <a:t>ELECTRICITY</a:t>
            </a:r>
            <a:r>
              <a:rPr lang="en-ZA" sz="2800" dirty="0" smtClean="0"/>
              <a:t> </a:t>
            </a:r>
            <a:r>
              <a:rPr lang="en-ZA" sz="2800" b="1" dirty="0" smtClean="0"/>
              <a:t>could</a:t>
            </a:r>
            <a:r>
              <a:rPr lang="en-ZA" sz="2800" dirty="0" smtClean="0"/>
              <a:t> come from the words </a:t>
            </a:r>
            <a:r>
              <a:rPr lang="en-ZA" sz="2800" i="1" dirty="0" smtClean="0"/>
              <a:t>ELECTRON-CITY</a:t>
            </a:r>
            <a:r>
              <a:rPr lang="en-ZA" sz="2800" dirty="0" smtClean="0"/>
              <a:t>, because it results from the </a:t>
            </a:r>
            <a:r>
              <a:rPr lang="en-ZA" sz="2800" b="1" dirty="0" smtClean="0"/>
              <a:t>movement</a:t>
            </a:r>
            <a:r>
              <a:rPr lang="en-ZA" sz="2800" dirty="0" smtClean="0"/>
              <a:t> of negative charges.</a:t>
            </a:r>
          </a:p>
          <a:p>
            <a:pPr algn="just"/>
            <a:r>
              <a:rPr lang="en-ZA" sz="2800" b="1" dirty="0" smtClean="0"/>
              <a:t>Conductor</a:t>
            </a:r>
            <a:r>
              <a:rPr lang="en-ZA" sz="2800" dirty="0" smtClean="0"/>
              <a:t>: something through which electrons </a:t>
            </a:r>
            <a:r>
              <a:rPr lang="en-ZA" sz="2800" u="sng" dirty="0" smtClean="0"/>
              <a:t>can</a:t>
            </a:r>
            <a:r>
              <a:rPr lang="en-ZA" sz="2800" dirty="0" smtClean="0"/>
              <a:t> move.</a:t>
            </a:r>
          </a:p>
          <a:p>
            <a:pPr algn="just"/>
            <a:r>
              <a:rPr lang="en-ZA" sz="2800" b="1" dirty="0" smtClean="0"/>
              <a:t>Insulator</a:t>
            </a:r>
            <a:r>
              <a:rPr lang="en-ZA" sz="2800" dirty="0" smtClean="0"/>
              <a:t>: something that electrons can</a:t>
            </a:r>
            <a:r>
              <a:rPr lang="en-ZA" sz="2800" u="sng" dirty="0" smtClean="0"/>
              <a:t>not</a:t>
            </a:r>
            <a:r>
              <a:rPr lang="en-ZA" sz="2800" dirty="0" smtClean="0"/>
              <a:t> move in.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"/>
            <a:ext cx="2915816" cy="2348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8" y="23387"/>
            <a:ext cx="2890753" cy="2416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833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416"/>
            <a:ext cx="9144000" cy="1028707"/>
          </a:xfrm>
        </p:spPr>
        <p:txBody>
          <a:bodyPr>
            <a:noAutofit/>
          </a:bodyPr>
          <a:lstStyle/>
          <a:p>
            <a:pPr algn="ctr"/>
            <a:r>
              <a:rPr lang="en-ZA" sz="5400" u="sng" dirty="0" smtClean="0"/>
              <a:t>PART 1:   STATIC ELECRICITY</a:t>
            </a:r>
            <a:endParaRPr lang="en-ZA" sz="5400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6" y="7338"/>
            <a:ext cx="5040459" cy="136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9628" y="7338"/>
            <a:ext cx="3824375" cy="136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1371588"/>
            <a:ext cx="5068523" cy="4056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522" y="1371587"/>
            <a:ext cx="4075478" cy="4029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2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ZA" b="1" u="sng" dirty="0" smtClean="0"/>
              <a:t>STATIC</a:t>
            </a:r>
            <a:br>
              <a:rPr lang="en-ZA" b="1" u="sng" dirty="0" smtClean="0"/>
            </a:br>
            <a:r>
              <a:rPr lang="en-ZA" b="1" u="sng" dirty="0" smtClean="0"/>
              <a:t>ELECTRICITY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9143999" cy="5257800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Arial" charset="0"/>
              <a:buChar char="•"/>
            </a:pPr>
            <a:r>
              <a:rPr lang="en-ZA" dirty="0" smtClean="0"/>
              <a:t>When two </a:t>
            </a:r>
            <a:r>
              <a:rPr lang="en-ZA" b="1" u="sng" dirty="0" smtClean="0"/>
              <a:t>insulators</a:t>
            </a:r>
            <a:r>
              <a:rPr lang="en-ZA" dirty="0" smtClean="0"/>
              <a:t> are rubbed together, some electrons are rubbed from one of them onto the other.</a:t>
            </a:r>
          </a:p>
          <a:p>
            <a:pPr algn="just">
              <a:buFont typeface="Arial" charset="0"/>
              <a:buChar char="•"/>
            </a:pPr>
            <a:r>
              <a:rPr lang="en-ZA" dirty="0" smtClean="0"/>
              <a:t>The one </a:t>
            </a:r>
            <a:r>
              <a:rPr lang="en-ZA" u="sng" dirty="0" smtClean="0"/>
              <a:t>losing</a:t>
            </a:r>
            <a:r>
              <a:rPr lang="en-ZA" dirty="0" smtClean="0"/>
              <a:t> electrons becomes </a:t>
            </a:r>
            <a:r>
              <a:rPr lang="en-ZA" u="sng" dirty="0" smtClean="0"/>
              <a:t>positively</a:t>
            </a:r>
            <a:r>
              <a:rPr lang="en-ZA" dirty="0" smtClean="0"/>
              <a:t> charged.</a:t>
            </a:r>
          </a:p>
          <a:p>
            <a:pPr algn="just">
              <a:buFont typeface="Arial" charset="0"/>
              <a:buChar char="•"/>
            </a:pPr>
            <a:r>
              <a:rPr lang="en-ZA" dirty="0" smtClean="0"/>
              <a:t>The one </a:t>
            </a:r>
            <a:r>
              <a:rPr lang="en-ZA" u="sng" dirty="0" smtClean="0"/>
              <a:t>gaining </a:t>
            </a:r>
            <a:r>
              <a:rPr lang="en-ZA" dirty="0" smtClean="0"/>
              <a:t>electrons becomes </a:t>
            </a:r>
            <a:r>
              <a:rPr lang="en-ZA" u="sng" dirty="0" smtClean="0"/>
              <a:t>negatively</a:t>
            </a:r>
            <a:r>
              <a:rPr lang="en-ZA" dirty="0" smtClean="0"/>
              <a:t> charged.</a:t>
            </a:r>
          </a:p>
          <a:p>
            <a:pPr algn="just">
              <a:buFont typeface="Arial" charset="0"/>
              <a:buChar char="•"/>
            </a:pPr>
            <a:r>
              <a:rPr lang="en-ZA" dirty="0" smtClean="0"/>
              <a:t>Being insulators, these charges cannot </a:t>
            </a:r>
            <a:r>
              <a:rPr lang="en-ZA" b="1" dirty="0" smtClean="0"/>
              <a:t>go</a:t>
            </a:r>
            <a:r>
              <a:rPr lang="en-ZA" dirty="0" smtClean="0"/>
              <a:t> anywhere, and so this electricity is called </a:t>
            </a:r>
            <a:r>
              <a:rPr lang="en-ZA" b="1" i="1" dirty="0" smtClean="0"/>
              <a:t>static</a:t>
            </a:r>
            <a:r>
              <a:rPr lang="en-ZA" dirty="0" smtClean="0"/>
              <a:t>. (= </a:t>
            </a:r>
            <a:r>
              <a:rPr lang="en-ZA" i="1" dirty="0" smtClean="0"/>
              <a:t>Not moving</a:t>
            </a:r>
            <a:r>
              <a:rPr lang="en-ZA" dirty="0" smtClean="0"/>
              <a:t>.)</a:t>
            </a:r>
          </a:p>
          <a:p>
            <a:pPr algn="just">
              <a:buFont typeface="Arial" charset="0"/>
              <a:buChar char="•"/>
            </a:pPr>
            <a:r>
              <a:rPr lang="en-ZA" dirty="0" smtClean="0"/>
              <a:t>If charged insulators are brought close to each other:</a:t>
            </a:r>
          </a:p>
          <a:p>
            <a:pPr algn="ctr">
              <a:buNone/>
            </a:pPr>
            <a:r>
              <a:rPr lang="en-ZA" dirty="0" smtClean="0"/>
              <a:t> </a:t>
            </a:r>
            <a:r>
              <a:rPr lang="en-ZA" b="1" i="1" dirty="0" smtClean="0"/>
              <a:t>Opposites attract. Like charges repel</a:t>
            </a:r>
            <a:r>
              <a:rPr lang="en-ZA" dirty="0" smtClean="0"/>
              <a:t>.</a:t>
            </a:r>
          </a:p>
          <a:p>
            <a:pPr algn="just">
              <a:buFont typeface="Arial" charset="0"/>
              <a:buChar char="•"/>
            </a:pPr>
            <a:r>
              <a:rPr lang="en-ZA" dirty="0" smtClean="0"/>
              <a:t>If they are brought close enough, electrons can jump (as a spark) from the negative one to the positive one.</a:t>
            </a:r>
          </a:p>
          <a:p>
            <a:pPr algn="ctr">
              <a:buNone/>
            </a:pPr>
            <a:r>
              <a:rPr lang="en-ZA" i="1" dirty="0" smtClean="0"/>
              <a:t>This is how charged clouds can cause lightning.</a:t>
            </a:r>
            <a:endParaRPr lang="en-ZA" i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14678" cy="16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61" y="19075"/>
            <a:ext cx="3143240" cy="160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108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80728"/>
          </a:xfrm>
        </p:spPr>
        <p:txBody>
          <a:bodyPr>
            <a:normAutofit/>
          </a:bodyPr>
          <a:lstStyle/>
          <a:p>
            <a:pPr algn="l"/>
            <a:r>
              <a:rPr lang="en-ZA" b="1" u="sng" dirty="0" smtClean="0"/>
              <a:t>QUESTIONS: Pages 87-88</a:t>
            </a:r>
            <a:endParaRPr lang="en-ZA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42959"/>
            <a:ext cx="9144000" cy="5915042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ZA" u="sng" dirty="0" smtClean="0"/>
              <a:t>Question 1</a:t>
            </a:r>
          </a:p>
          <a:p>
            <a:pPr marL="0" indent="0" algn="just">
              <a:buNone/>
            </a:pPr>
            <a:r>
              <a:rPr lang="en-ZA" dirty="0" smtClean="0"/>
              <a:t>1. B		2. C		3. D		4. A		5. A</a:t>
            </a:r>
          </a:p>
          <a:p>
            <a:pPr marL="0" indent="0" algn="just">
              <a:buNone/>
            </a:pPr>
            <a:r>
              <a:rPr lang="en-ZA" dirty="0" smtClean="0"/>
              <a:t>6. A		7. C					      7 X [2] = [14]</a:t>
            </a:r>
          </a:p>
          <a:p>
            <a:pPr marL="0" indent="0" algn="just">
              <a:buNone/>
            </a:pPr>
            <a:r>
              <a:rPr lang="en-ZA" u="sng" dirty="0" smtClean="0"/>
              <a:t>Question 2</a:t>
            </a:r>
          </a:p>
          <a:p>
            <a:pPr marL="0" indent="0" algn="just">
              <a:buNone/>
            </a:pPr>
            <a:r>
              <a:rPr lang="en-ZA" dirty="0" smtClean="0"/>
              <a:t>1. Static	     2. more	     3. fewer	     4. attract; repel</a:t>
            </a:r>
          </a:p>
          <a:p>
            <a:pPr marL="0" indent="0" algn="just">
              <a:buNone/>
            </a:pPr>
            <a:r>
              <a:rPr lang="en-ZA" dirty="0" smtClean="0"/>
              <a:t>5. Friction								[6]</a:t>
            </a:r>
          </a:p>
          <a:p>
            <a:pPr marL="0" indent="0" algn="just">
              <a:buNone/>
            </a:pPr>
            <a:r>
              <a:rPr lang="en-ZA" u="sng" dirty="0" smtClean="0"/>
              <a:t>Question 3</a:t>
            </a:r>
          </a:p>
          <a:p>
            <a:pPr marL="514350" indent="-514350" algn="just">
              <a:buAutoNum type="arabicPeriod"/>
            </a:pPr>
            <a:r>
              <a:rPr lang="en-ZA" i="1" dirty="0" smtClean="0"/>
              <a:t>First is</a:t>
            </a:r>
            <a:r>
              <a:rPr lang="en-ZA" dirty="0" smtClean="0"/>
              <a:t>: NEGATIVE.	</a:t>
            </a:r>
            <a:r>
              <a:rPr lang="en-ZA" i="1" dirty="0" smtClean="0"/>
              <a:t>Second is</a:t>
            </a:r>
            <a:r>
              <a:rPr lang="en-ZA" dirty="0" smtClean="0"/>
              <a:t>: NEUTRAL.		[2]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If the air is humid, water collects on the surface, and so electrical charges cannot build up.				[3]</a:t>
            </a:r>
          </a:p>
          <a:p>
            <a:pPr marL="514350" indent="-514350" algn="just">
              <a:buAutoNum type="arabicPeriod"/>
            </a:pPr>
            <a:r>
              <a:rPr lang="en-ZA" dirty="0" smtClean="0"/>
              <a:t>Electrons from negatively charged object jump onto positive object, and release energy to form a spark.		[4]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26303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1_Office Theme</vt:lpstr>
      <vt:lpstr>ENERGY and CHANGE</vt:lpstr>
      <vt:lpstr>ELECTRICITY</vt:lpstr>
      <vt:lpstr>PART 1:   STATIC ELECRICITY</vt:lpstr>
      <vt:lpstr>STATIC ELECTRICITY</vt:lpstr>
      <vt:lpstr>QUESTIONS: Pages 87-88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CHANGE</dc:title>
  <dc:creator>Anton Theron</dc:creator>
  <cp:lastModifiedBy>A Naicker</cp:lastModifiedBy>
  <cp:revision>2</cp:revision>
  <dcterms:created xsi:type="dcterms:W3CDTF">2006-08-16T00:00:00Z</dcterms:created>
  <dcterms:modified xsi:type="dcterms:W3CDTF">2020-06-08T12:22:27Z</dcterms:modified>
</cp:coreProperties>
</file>